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More on Cells in Lecture 4!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Biological Concepts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sz="2800">
                <a:solidFill>
                  <a:srgbClr val="C00000"/>
                </a:solidFill>
              </a:rPr>
              <a:t>Lecture 1 – The Big Picture: Biology on Earth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n-US" sz="2800">
                <a:solidFill>
                  <a:srgbClr val="C00000"/>
                </a:solidFill>
              </a:rPr>
              <a:t>BIO 10 – Spring 2020</a:t>
            </a:r>
            <a:endParaRPr sz="28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76961"/>
          <a:stretch/>
        </p:blipFill>
        <p:spPr>
          <a:xfrm>
            <a:off x="398209" y="1396944"/>
            <a:ext cx="3830732" cy="486161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787400" y="212725"/>
            <a:ext cx="5024120" cy="84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Earth’s Atmosphere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4378960" y="4161919"/>
            <a:ext cx="752856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troposphere: from Earth’s surface to the stratosphere.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 of the atmosphere's mass is in the troposphere.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layer where our weather develops.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17 km at equator to 7 km at the poles.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4378960" y="1670561"/>
            <a:ext cx="752856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Contains the ozone layer.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Where most ultraviolet radiation from Sun is absorbed.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Ranges in altitude between 15 and 35 km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22564" l="0" r="0" t="0"/>
          <a:stretch/>
        </p:blipFill>
        <p:spPr>
          <a:xfrm>
            <a:off x="579343" y="179101"/>
            <a:ext cx="1565625" cy="6678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type="title"/>
          </p:nvPr>
        </p:nvSpPr>
        <p:spPr>
          <a:xfrm>
            <a:off x="7416800" y="92398"/>
            <a:ext cx="4622800" cy="611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Earth’s Atmosphere</a:t>
            </a:r>
            <a:endParaRPr b="1" sz="3959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2316480" y="2059216"/>
            <a:ext cx="958088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thermosphere contains the ionosphere, a region where the atmosphere is ionised by incoming solar radiation.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Kármán line, at an altitude of 100 km, is commonly used to define the boundary between Earth's atmosphere and outer space.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2316480" y="5737275"/>
            <a:ext cx="95808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top of the mesosphere, ranges from 50 to 85 km, and is the layer wherein most meteors burn up.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2316480" y="881906"/>
            <a:ext cx="8432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exosphere interacts with the planet's magnetosphere (?!).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31800" y="161925"/>
            <a:ext cx="7736840" cy="732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Composition of the Atmosphere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2814320" y="1271677"/>
            <a:ext cx="7813040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Nitrogen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(78%)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Oxygen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(21%)		</a:t>
            </a: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Lower altitudes have water vapor!</a:t>
            </a:r>
            <a:endParaRPr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Argon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(1%)	</a:t>
            </a:r>
            <a:endParaRPr sz="24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Trace amounts:</a:t>
            </a:r>
            <a:endParaRPr/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Carbon dioxide		Nitrous oxide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Neon			Xenon</a:t>
            </a:r>
            <a:endParaRPr/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Helium			Ozone</a:t>
            </a:r>
            <a:endParaRPr/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Methane			Iodine</a:t>
            </a:r>
            <a:endParaRPr/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Krypton			Carbon monoxide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Hydrogen			Ammonia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41680" y="446405"/>
            <a:ext cx="108762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greenhouse gas is a gas that absorbs and emits radiant energy within the thermal infrared range. </a:t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659230"/>
            <a:ext cx="6055360" cy="367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7447280" y="2775417"/>
            <a:ext cx="3688080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primary greenhouse gases in our atmosphere: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vapor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Carbon dioxide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Methane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Nitrous oxide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Ozone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622369" y="2060730"/>
            <a:ext cx="40298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Greenhouse Effect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246580" y="550303"/>
            <a:ext cx="11620072" cy="1268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00"/>
              <a:buNone/>
            </a:pPr>
            <a:r>
              <a:rPr b="1" lang="en-US" sz="3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 is composed of living things that are as small as a one-celled bacteria or as big as a multi-celled whale.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26"/>
          <p:cNvGrpSpPr/>
          <p:nvPr/>
        </p:nvGrpSpPr>
        <p:grpSpPr>
          <a:xfrm>
            <a:off x="143839" y="2054833"/>
            <a:ext cx="6678201" cy="3575406"/>
            <a:chOff x="1752599" y="3352800"/>
            <a:chExt cx="6019801" cy="2751813"/>
          </a:xfrm>
        </p:grpSpPr>
        <p:pic>
          <p:nvPicPr>
            <p:cNvPr id="186" name="Google Shape;186;p26"/>
            <p:cNvPicPr preferRelativeResize="0"/>
            <p:nvPr/>
          </p:nvPicPr>
          <p:blipFill rotWithShape="1">
            <a:blip r:embed="rId3">
              <a:alphaModFix/>
            </a:blip>
            <a:srcRect b="0" l="0" r="0" t="50431"/>
            <a:stretch/>
          </p:blipFill>
          <p:spPr>
            <a:xfrm>
              <a:off x="3733799" y="3352800"/>
              <a:ext cx="4038601" cy="2686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6"/>
            <p:cNvPicPr preferRelativeResize="0"/>
            <p:nvPr/>
          </p:nvPicPr>
          <p:blipFill rotWithShape="1">
            <a:blip r:embed="rId3">
              <a:alphaModFix/>
            </a:blip>
            <a:srcRect b="49359" l="0" r="0" t="0"/>
            <a:stretch/>
          </p:blipFill>
          <p:spPr>
            <a:xfrm>
              <a:off x="1752599" y="3429000"/>
              <a:ext cx="3937000" cy="2675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861" y="2166394"/>
            <a:ext cx="4961791" cy="337898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7110133" y="5677486"/>
            <a:ext cx="45512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 m (100 ft) = 3.1x10</a:t>
            </a: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μm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1485905" y="1447800"/>
            <a:ext cx="10473214" cy="490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000"/>
              <a:buNone/>
            </a:pPr>
            <a:r>
              <a:rPr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 be considered “Alive”, must meet </a:t>
            </a:r>
            <a:r>
              <a:rPr b="1" i="1"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of the Following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3000"/>
              <a:buNone/>
            </a:pPr>
            <a:r>
              <a:rPr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living things:</a:t>
            </a:r>
            <a:endParaRPr sz="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8556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Are made of one or more cells 			(Cellular Organization) </a:t>
            </a:r>
            <a:endParaRPr/>
          </a:p>
          <a:p>
            <a:pPr indent="-457200" lvl="2" marL="8556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Reproduce using DNA as genetic material		(Reproduction)</a:t>
            </a:r>
            <a:endParaRPr sz="2400"/>
          </a:p>
          <a:p>
            <a:pPr indent="-457200" lvl="2" marL="8556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Obtain energy from environment for cell activities 	(Metabolism)</a:t>
            </a:r>
            <a:endParaRPr sz="2400"/>
          </a:p>
          <a:p>
            <a:pPr indent="-457200" lvl="2" marL="8556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Sense and respond to the environment 		(Response to Stimuli)</a:t>
            </a:r>
            <a:endParaRPr/>
          </a:p>
          <a:p>
            <a:pPr indent="-457200" lvl="2" marL="8556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Maintain a constant internal environment 		(Homeostasis) </a:t>
            </a:r>
            <a:endParaRPr/>
          </a:p>
          <a:p>
            <a:pPr indent="-457200" lvl="2" marL="8556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Grow, change and adapt 				(Adaptation)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>
              <a:solidFill>
                <a:schemeClr val="fol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2806793" y="301108"/>
            <a:ext cx="6537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Characteristics of Life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9395" l="32594" r="3738" t="0"/>
          <a:stretch/>
        </p:blipFill>
        <p:spPr>
          <a:xfrm>
            <a:off x="7924801" y="1447804"/>
            <a:ext cx="2697163" cy="2684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9197978" y="6096000"/>
            <a:ext cx="14239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15172" y="124486"/>
            <a:ext cx="91812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Characteristics of Life: (1) Living things are composed of cells</a:t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8534404" y="4125915"/>
            <a:ext cx="17240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Eukaryotic Cell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8486775" y="6019800"/>
            <a:ext cx="1800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Prokaryotic Cell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855718" y="1359422"/>
            <a:ext cx="6827838" cy="4862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Cell is the Basic Unit of Life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976313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cell is a living “fluid-filled” sack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976313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external barrier = plasma membrane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976313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inside = cytoplasm and is full of proteins, RNA, DNA, carbohydrates, nutrients, etc.</a:t>
            </a:r>
            <a:endParaRPr/>
          </a:p>
          <a:p>
            <a:pPr indent="-285750" lvl="1" marL="976313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Contains genetic material (DNA)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314450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DNA is encased inside a nucleus (inside compartment), then the cell is called Eukaryotic</a:t>
            </a:r>
            <a:endParaRPr/>
          </a:p>
          <a:p>
            <a:pPr indent="-285750" lvl="2" marL="1314450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DNA is “free” (no nucleus), then the cell is called Prokaryotic</a:t>
            </a:r>
            <a:endParaRPr b="0" i="0" sz="2200" u="none" cap="none" strike="noStrike">
              <a:solidFill>
                <a:srgbClr val="D35B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41526" l="2821" r="72915" t="31429"/>
          <a:stretch/>
        </p:blipFill>
        <p:spPr>
          <a:xfrm>
            <a:off x="8382003" y="4572004"/>
            <a:ext cx="1828800" cy="14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1219203" y="5486401"/>
            <a:ext cx="7239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9617078" y="6400800"/>
            <a:ext cx="14239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256854" y="152403"/>
            <a:ext cx="116406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Characteristics of Life: (2) Reproduce using DNA as genetic material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1181100" y="852607"/>
            <a:ext cx="9829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382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Reproduction – the ability to produce offspring </a:t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457204" y="1839074"/>
            <a:ext cx="5029200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Sexual reproduction – offspring arise from two parents (sperm and egg)</a:t>
            </a:r>
            <a:endParaRPr/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09588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Offspring is a genetic mixture of parents</a:t>
            </a:r>
            <a:endParaRPr/>
          </a:p>
          <a:p>
            <a:pPr indent="-342900" lvl="0" marL="509588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multi-celled organisms (animals, fungi, plants)</a:t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6099178" y="1828800"/>
            <a:ext cx="4876801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Asexual reproduction – offspring arise from one parent</a:t>
            </a:r>
            <a:endParaRPr/>
          </a:p>
          <a:p>
            <a:pPr indent="0" lvl="2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Offspring is a genetic clone (identical) of the parent</a:t>
            </a:r>
            <a:endParaRPr/>
          </a:p>
          <a:p>
            <a:pPr indent="-342900" lvl="2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single-celled organisms (bacteria, fungi, plants, animals)</a:t>
            </a:r>
            <a:endParaRPr/>
          </a:p>
        </p:txBody>
      </p:sp>
      <p:grpSp>
        <p:nvGrpSpPr>
          <p:cNvPr id="220" name="Google Shape;220;p29"/>
          <p:cNvGrpSpPr/>
          <p:nvPr/>
        </p:nvGrpSpPr>
        <p:grpSpPr>
          <a:xfrm>
            <a:off x="981497" y="2477723"/>
            <a:ext cx="3758612" cy="2289175"/>
            <a:chOff x="533400" y="2023646"/>
            <a:chExt cx="3759200" cy="2289274"/>
          </a:xfrm>
        </p:grpSpPr>
        <p:pic>
          <p:nvPicPr>
            <p:cNvPr id="221" name="Google Shape;22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0" y="2057400"/>
              <a:ext cx="3759200" cy="2255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9"/>
            <p:cNvSpPr txBox="1"/>
            <p:nvPr/>
          </p:nvSpPr>
          <p:spPr>
            <a:xfrm>
              <a:off x="1676400" y="2023646"/>
              <a:ext cx="184760" cy="338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2285999" y="2286000"/>
              <a:ext cx="1287733" cy="5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division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&amp; growth</a:t>
              </a:r>
              <a:endParaRPr/>
            </a:p>
          </p:txBody>
        </p:sp>
        <p:sp>
          <p:nvSpPr>
            <p:cNvPr id="224" name="Google Shape;224;p29"/>
            <p:cNvSpPr txBox="1"/>
            <p:nvPr/>
          </p:nvSpPr>
          <p:spPr>
            <a:xfrm>
              <a:off x="4085476" y="2057399"/>
              <a:ext cx="184760" cy="338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29"/>
          <p:cNvGrpSpPr/>
          <p:nvPr/>
        </p:nvGrpSpPr>
        <p:grpSpPr>
          <a:xfrm>
            <a:off x="6629402" y="3047999"/>
            <a:ext cx="3733802" cy="1524000"/>
            <a:chOff x="4255773" y="2952085"/>
            <a:chExt cx="4865449" cy="2010044"/>
          </a:xfrm>
        </p:grpSpPr>
        <p:pic>
          <p:nvPicPr>
            <p:cNvPr id="226" name="Google Shape;22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24400" y="3052588"/>
              <a:ext cx="3569732" cy="1702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9"/>
            <p:cNvSpPr txBox="1"/>
            <p:nvPr/>
          </p:nvSpPr>
          <p:spPr>
            <a:xfrm rot="-5400000">
              <a:off x="3541637" y="3666223"/>
              <a:ext cx="1909542" cy="481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Parent Cell</a:t>
              </a:r>
              <a:endParaRPr/>
            </a:p>
          </p:txBody>
        </p:sp>
        <p:sp>
          <p:nvSpPr>
            <p:cNvPr id="228" name="Google Shape;228;p29"/>
            <p:cNvSpPr txBox="1"/>
            <p:nvPr/>
          </p:nvSpPr>
          <p:spPr>
            <a:xfrm rot="-5400000">
              <a:off x="7695089" y="3535996"/>
              <a:ext cx="2010044" cy="842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Offspring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 new cells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9617078" y="6324600"/>
            <a:ext cx="14239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0" y="246243"/>
            <a:ext cx="118567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Characteristics of Life: (3) Obtain energy from environment for cell activities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336358" y="1468001"/>
            <a:ext cx="9478962" cy="396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Organisms can be classified on how they obtain energy from their surroundings for cell activities:</a:t>
            </a:r>
            <a:endParaRPr b="1"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Autotrophs (self-feeders)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living things that “feed” themselves using non-living parts (a.k.a. Producers)</a:t>
            </a:r>
            <a:endParaRPr/>
          </a:p>
          <a:p>
            <a:pPr indent="-342900" lvl="2" marL="12573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plants use sunlight to make their own food</a:t>
            </a:r>
            <a:endParaRPr/>
          </a:p>
          <a:p>
            <a:pPr indent="0" lvl="2" marL="9144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Photosynthesis = making food from sunlight and CO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Heterotrophs (feed from others)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living things that “feed” using living parts (a.k.a. Consumers)</a:t>
            </a:r>
            <a:endParaRPr/>
          </a:p>
          <a:p>
            <a:pPr indent="-342900" lvl="2" marL="12573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animals feed on producers and/or other consumers</a:t>
            </a:r>
            <a:endParaRPr/>
          </a:p>
          <a:p>
            <a:pPr indent="0" lvl="3" marL="13716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Cellular Respiration = break food obtained from others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9617078" y="6324600"/>
            <a:ext cx="14239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472611" y="189375"/>
            <a:ext cx="113473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Characteristics of Life: (4) Sense and respond to the environment</a:t>
            </a:r>
            <a:endParaRPr b="1"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853440" y="1600203"/>
            <a:ext cx="109665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living things are able to “get” information from their environment (surroundings) and react in a way that benefits their survival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579" y="3609660"/>
            <a:ext cx="4625975" cy="286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114" y="3609660"/>
            <a:ext cx="4262282" cy="2862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/>
          <p:nvPr/>
        </p:nvSpPr>
        <p:spPr>
          <a:xfrm>
            <a:off x="1185940" y="3057197"/>
            <a:ext cx="3991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Plants sense and grow towards sunlight</a:t>
            </a:r>
            <a:endParaRPr b="1" i="1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945693" y="3057197"/>
            <a:ext cx="4383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Pollinators sense and move towards flowers</a:t>
            </a:r>
            <a:endParaRPr b="1" i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807720" y="111125"/>
            <a:ext cx="10515600" cy="84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Class is About Earth’s </a:t>
            </a:r>
            <a:r>
              <a:rPr b="1" i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Biosphere</a:t>
            </a:r>
            <a:endParaRPr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1" y="1246584"/>
            <a:ext cx="8554720" cy="54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9154160" y="1246584"/>
            <a:ext cx="278384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biosphere is the global ecological system integrating all living beings and their relationships.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close interaction with the: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Hydrosphere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Lithosphere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Geosphere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Atmosphere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9617078" y="6324600"/>
            <a:ext cx="14239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86547" y="340361"/>
            <a:ext cx="11785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Characteristics of Life: (5) Maintain a constant internal environment </a:t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582220" y="1616076"/>
            <a:ext cx="11194253" cy="420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living things must maintain a constant internal environment</a:t>
            </a:r>
            <a:endParaRPr/>
          </a:p>
          <a:p>
            <a:pPr indent="0" lvl="1" marL="4572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Homeostasis – process of maintaining “appropriate” conditions inside cells and the bodies of multicellular organisms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need “appropriate” conditions?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Cells need a constant environment to perform cellular work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components will become non-functional if the conditions inside the cell are not optimal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Why do we need to reduce a fever?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9617078" y="6324600"/>
            <a:ext cx="142398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1066800" y="228601"/>
            <a:ext cx="1005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Characteristics of Life: (6) Grow, change and adapt</a:t>
            </a:r>
            <a:endParaRPr/>
          </a:p>
        </p:txBody>
      </p:sp>
      <p:cxnSp>
        <p:nvCxnSpPr>
          <p:cNvPr id="260" name="Google Shape;260;p33"/>
          <p:cNvCxnSpPr/>
          <p:nvPr/>
        </p:nvCxnSpPr>
        <p:spPr>
          <a:xfrm rot="10800000">
            <a:off x="10706101" y="5257800"/>
            <a:ext cx="33496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p33"/>
          <p:cNvSpPr/>
          <p:nvPr/>
        </p:nvSpPr>
        <p:spPr>
          <a:xfrm>
            <a:off x="873760" y="1183720"/>
            <a:ext cx="10911840" cy="5186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Growth requires an organism to take in material from the environment and organize the material into its own structures. 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51752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accomplish growth, an organism expends some of the energy it acquires during metabolism.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51752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organism has a pattern for accomplishing the building of growth structures.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During growth, a living organism transforms material that is unlike itself into materials that are like it. 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51752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person, for example, digests a meal of meat and vegetables and transforms the chemical material into more of himself or herself.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51752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nonliving organism does not display this characteristic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1752600" y="0"/>
            <a:ext cx="87122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Many Species Live on Earth?</a:t>
            </a:r>
            <a:endParaRPr b="1" sz="4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1534160" y="1325563"/>
            <a:ext cx="93980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have already catalogued over 1.9 million.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 time, estimates have ranged from 3-100 million.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Best current estimate of total is ~8.7 million (+/- 1.3 M).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6.5 million on land and 2.2 million in the ocean.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86% of land species and 91% of ocean species yet to be discovered, described and catalogued.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0" y="0"/>
            <a:ext cx="8120063" cy="821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groups are cataloged?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519555" y="938213"/>
            <a:ext cx="3958135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Vertebrates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Mammals		  5,487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Birds		  9,990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Reptiles		  8,734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Amphibia		  6,515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Fishes		31,153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7186613" y="705685"/>
            <a:ext cx="441338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Invertebrates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Insects		1,000,000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Arachnids		   102,248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Mollusks		     85,000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Crustaceans	     47,000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Nematodes	     25,000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Annelids		     16,763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Echinoderms	       7,003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1519555" y="4249877"/>
            <a:ext cx="414087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Plants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Vascular Plants	281,621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Bryophytes	  16,236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 Algae	  12,272</a:t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7186613" y="4743511"/>
            <a:ext cx="40386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b="1" sz="2800" u="sng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Fungi		98,998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Prokaryotes	  7,643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Viruses		  2,085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7351" y="254000"/>
            <a:ext cx="7912869" cy="65281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264161" y="914400"/>
            <a:ext cx="328167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Which are yet to be discovered?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223838" y="0"/>
            <a:ext cx="8505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 we organize such a big job?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288424" y="1762987"/>
            <a:ext cx="418832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Geographical Organization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International Cooperation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Open Taxonomic Databases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Naming Conventions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Evidence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7915" y="1762987"/>
            <a:ext cx="7379048" cy="374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39" y="1327611"/>
            <a:ext cx="8448241" cy="475604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/>
        </p:nvSpPr>
        <p:spPr>
          <a:xfrm>
            <a:off x="9074351" y="1327611"/>
            <a:ext cx="2817118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Freshwater</a:t>
            </a:r>
            <a:endParaRPr/>
          </a:p>
          <a:p>
            <a:pPr indent="0" lvl="0" marL="2333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Lakes</a:t>
            </a:r>
            <a:endParaRPr/>
          </a:p>
          <a:p>
            <a:pPr indent="0" lvl="0" marL="2333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Rivers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Marine</a:t>
            </a:r>
            <a:endParaRPr/>
          </a:p>
          <a:p>
            <a:pPr indent="0" lvl="0" marL="2333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Intratidal Zone</a:t>
            </a:r>
            <a:endParaRPr/>
          </a:p>
          <a:p>
            <a:pPr indent="0" lvl="0" marL="2333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Coral Reefs</a:t>
            </a:r>
            <a:endParaRPr/>
          </a:p>
          <a:p>
            <a:pPr indent="0" lvl="0" marL="2333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Deep Water</a:t>
            </a:r>
            <a:endParaRPr/>
          </a:p>
          <a:p>
            <a:pPr indent="0" lvl="0" marL="2333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Deep Sea Trenches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 Elevation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Microbiomes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8"/>
          <p:cNvSpPr txBox="1"/>
          <p:nvPr>
            <p:ph type="title"/>
          </p:nvPr>
        </p:nvSpPr>
        <p:spPr>
          <a:xfrm>
            <a:off x="441960" y="120255"/>
            <a:ext cx="10515600" cy="945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Ecological Organization: The Earth’s Biomes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2766" y="1470838"/>
            <a:ext cx="8328755" cy="31205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106680" y="47266"/>
            <a:ext cx="4109720" cy="772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Hydrosphere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2315079" y="4835451"/>
            <a:ext cx="944880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is an estimated 333,000,000 cubic miles of water on Earth. 0.023% of Earth's mass.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 thirds is in the form of water vapor in the Earth's atmosphere.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Approximately 71% of Earth's surface is covered by ocean.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Only 0.3% of the fresh water is in easily accessible lakes, reservoirs and river systems.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713187" y="897630"/>
            <a:ext cx="10257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combined mass of water found on, under, and above the surface of Earth.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238760" y="192405"/>
            <a:ext cx="10515600" cy="925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Water Cycle is Essential for All Life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748275" y="1617186"/>
            <a:ext cx="516940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moving from oceans, rivers, and lakes to the atmosphere by evaporation.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From clouds, it falls as precipitation (rain and snow) on both water and land.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lakes, rivers, and near-surface groundwater have a relatively low salinity and are called freshwater.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Freshwater delivers essential nutrients back to the oceans.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20" y="1822702"/>
            <a:ext cx="6390975" cy="326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432560" y="619125"/>
            <a:ext cx="87680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life forms on Earth require water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208922" y="1944688"/>
            <a:ext cx="7881068" cy="420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basic unit of all life on Earth is the cell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Every cell is built to contain and use water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Nutrient intake is water dependent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Source for many dissolved essential molecules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biochemical reactions require water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Waste removal is water dependent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11" y="2016508"/>
            <a:ext cx="8280400" cy="460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838200" y="365125"/>
            <a:ext cx="42067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Lithosphere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8732695" y="1241891"/>
            <a:ext cx="307953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rigid, outermost shell of a terrestrial-type planet.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 Earth, it is composed of the crust and a portion of the upper mantle.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crust is further defined on the basis of its movement, chemistry and mineralogy.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238760" y="131445"/>
            <a:ext cx="112623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Open Sans"/>
              <a:buNone/>
            </a:pPr>
            <a:r>
              <a:rPr b="1" lang="en-US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98.5% of Earth's crust is made up of just a few elements: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4826000" y="1027549"/>
            <a:ext cx="6096000" cy="5109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oxygen, 46.6 percent (by weight)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silicon, 27.7 percent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aluminum, 8.1 percent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iron, 5 percent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calcium, 3.6 percent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sodium, 2.8 percent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potassium, 2.6 percent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magnesium, 2.1 percent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855980" y="4124960"/>
            <a:ext cx="3352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More than 90 elements are “commonly” found on Earth.</a:t>
            </a:r>
            <a:endParaRPr i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68680" y="0"/>
            <a:ext cx="10515600" cy="966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Inorganic Molecules Required for Biochemistry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322320" y="966340"/>
            <a:ext cx="5862320" cy="4647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Calcium 			Selenium 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Sodium 			Manganese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Potassium 			Cobalt 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Chloride 			Molybdenum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Iodine				Chromium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Iron 		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Vanadium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Zinc 		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Tungsten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Magnesium 			Cadmium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Copper 			Nickle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8920480" y="358648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499360" y="5689600"/>
            <a:ext cx="72597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a partial list but you get the idea……</a:t>
            </a:r>
            <a:endParaRPr i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440" y="0"/>
            <a:ext cx="6898640" cy="68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381000" y="80645"/>
            <a:ext cx="374396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Geosphere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28320" y="1503680"/>
            <a:ext cx="464312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Slow, continuous exchange of surface and deep material controlling what is available to different regions of the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Biosphere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soil and water.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